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Logo64.png" ContentType="image/.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1e73a80e36d647bf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75" r:id="rId3"/>
    <p:sldId id="295" r:id="rId4"/>
    <p:sldId id="270" r:id="rId5"/>
    <p:sldId id="271" r:id="rId6"/>
    <p:sldId id="272" r:id="rId7"/>
    <p:sldId id="276" r:id="rId8"/>
    <p:sldId id="285" r:id="rId9"/>
    <p:sldId id="292" r:id="rId10"/>
    <p:sldId id="289" r:id="rId11"/>
    <p:sldId id="293" r:id="rId12"/>
    <p:sldId id="294" r:id="rId13"/>
    <p:sldId id="284" r:id="rId14"/>
    <p:sldId id="277" r:id="rId15"/>
    <p:sldId id="278" r:id="rId16"/>
    <p:sldId id="279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3D"/>
    <a:srgbClr val="C4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5968" autoAdjust="0"/>
  </p:normalViewPr>
  <p:slideViewPr>
    <p:cSldViewPr snapToGrid="0" snapToObjects="1">
      <p:cViewPr varScale="1">
        <p:scale>
          <a:sx n="88" d="100"/>
          <a:sy n="88" d="100"/>
        </p:scale>
        <p:origin x="21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1FA1B-2349-4302-A08B-30637C4734E0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0ACE25C0-684C-44EB-AF02-C6DC5316890A}">
      <dgm:prSet phldrT="[Text]"/>
      <dgm:spPr/>
      <dgm:t>
        <a:bodyPr/>
        <a:lstStyle/>
        <a:p>
          <a:r>
            <a:rPr lang="en-AU" dirty="0" smtClean="0"/>
            <a:t>Affordability</a:t>
          </a:r>
          <a:endParaRPr lang="en-AU" dirty="0"/>
        </a:p>
      </dgm:t>
    </dgm:pt>
    <dgm:pt modelId="{53600E0A-D72E-430E-B769-0C4C690559F6}" type="parTrans" cxnId="{013410DF-0D6A-413A-94E0-7C357E312FD4}">
      <dgm:prSet/>
      <dgm:spPr/>
      <dgm:t>
        <a:bodyPr/>
        <a:lstStyle/>
        <a:p>
          <a:endParaRPr lang="en-AU"/>
        </a:p>
      </dgm:t>
    </dgm:pt>
    <dgm:pt modelId="{A50F8D6B-1FAA-4EAA-BECA-3610B4DA183F}" type="sibTrans" cxnId="{013410DF-0D6A-413A-94E0-7C357E312FD4}">
      <dgm:prSet/>
      <dgm:spPr/>
      <dgm:t>
        <a:bodyPr/>
        <a:lstStyle/>
        <a:p>
          <a:endParaRPr lang="en-AU"/>
        </a:p>
      </dgm:t>
    </dgm:pt>
    <dgm:pt modelId="{B65AAFE5-9EE5-4FFA-85B3-AD30094E06E1}">
      <dgm:prSet phldrT="[Text]"/>
      <dgm:spPr/>
      <dgm:t>
        <a:bodyPr/>
        <a:lstStyle/>
        <a:p>
          <a:r>
            <a:rPr lang="en-AU" smtClean="0"/>
            <a:t>Choice</a:t>
          </a:r>
          <a:endParaRPr lang="en-AU" dirty="0"/>
        </a:p>
      </dgm:t>
    </dgm:pt>
    <dgm:pt modelId="{9A3DD8FF-24AD-4874-8787-3B1A698AD052}" type="parTrans" cxnId="{FD144281-C4D1-4C84-8B5B-EACF3FEE8185}">
      <dgm:prSet/>
      <dgm:spPr/>
      <dgm:t>
        <a:bodyPr/>
        <a:lstStyle/>
        <a:p>
          <a:endParaRPr lang="en-AU"/>
        </a:p>
      </dgm:t>
    </dgm:pt>
    <dgm:pt modelId="{A6845F55-D0F0-4006-A0B0-7CDD36EC8BEF}" type="sibTrans" cxnId="{FD144281-C4D1-4C84-8B5B-EACF3FEE8185}">
      <dgm:prSet/>
      <dgm:spPr/>
      <dgm:t>
        <a:bodyPr/>
        <a:lstStyle/>
        <a:p>
          <a:endParaRPr lang="en-AU"/>
        </a:p>
      </dgm:t>
    </dgm:pt>
    <dgm:pt modelId="{DD604969-B2A3-4753-8BA3-A04222D46965}">
      <dgm:prSet phldrT="[Text]"/>
      <dgm:spPr>
        <a:gradFill rotWithShape="0">
          <a:gsLst>
            <a:gs pos="100000">
              <a:schemeClr val="accent1">
                <a:lumMod val="20000"/>
                <a:lumOff val="80000"/>
                <a:alpha val="0"/>
              </a:schemeClr>
            </a:gs>
            <a:gs pos="0">
              <a:schemeClr val="accent1"/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AU" dirty="0" smtClean="0"/>
            <a:t>Reliability</a:t>
          </a:r>
          <a:endParaRPr lang="en-AU" dirty="0"/>
        </a:p>
      </dgm:t>
    </dgm:pt>
    <dgm:pt modelId="{A410A2DB-7118-4B8E-B2A5-73933076ADAF}" type="parTrans" cxnId="{A9AEDC9A-F897-44F2-BE73-64BF7EDC55CC}">
      <dgm:prSet/>
      <dgm:spPr/>
      <dgm:t>
        <a:bodyPr/>
        <a:lstStyle/>
        <a:p>
          <a:endParaRPr lang="en-AU"/>
        </a:p>
      </dgm:t>
    </dgm:pt>
    <dgm:pt modelId="{78B62688-04F9-42FE-9C45-A186622A09B2}" type="sibTrans" cxnId="{A9AEDC9A-F897-44F2-BE73-64BF7EDC55CC}">
      <dgm:prSet/>
      <dgm:spPr/>
      <dgm:t>
        <a:bodyPr/>
        <a:lstStyle/>
        <a:p>
          <a:endParaRPr lang="en-AU"/>
        </a:p>
      </dgm:t>
    </dgm:pt>
    <dgm:pt modelId="{9C24BA08-2985-4CCC-A4E9-D473DC01A160}" type="pres">
      <dgm:prSet presAssocID="{EB31FA1B-2349-4302-A08B-30637C4734E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78D66CF-DA79-46A2-901D-D1FDFD858771}" type="pres">
      <dgm:prSet presAssocID="{EB31FA1B-2349-4302-A08B-30637C4734E0}" presName="ellipse1" presStyleLbl="vennNode1" presStyleIdx="0" presStyleCnt="3" custLinFactNeighborX="782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50243D-00D5-4105-8970-47A176B8D342}" type="pres">
      <dgm:prSet presAssocID="{EB31FA1B-2349-4302-A08B-30637C4734E0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4924E2-F9E9-4EF4-8EBA-5EAD43B4C35B}" type="pres">
      <dgm:prSet presAssocID="{EB31FA1B-2349-4302-A08B-30637C4734E0}" presName="ellipse3" presStyleLbl="vennNode1" presStyleIdx="2" presStyleCnt="3" custLinFactNeighborX="-860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13410DF-0D6A-413A-94E0-7C357E312FD4}" srcId="{EB31FA1B-2349-4302-A08B-30637C4734E0}" destId="{0ACE25C0-684C-44EB-AF02-C6DC5316890A}" srcOrd="0" destOrd="0" parTransId="{53600E0A-D72E-430E-B769-0C4C690559F6}" sibTransId="{A50F8D6B-1FAA-4EAA-BECA-3610B4DA183F}"/>
    <dgm:cxn modelId="{FD144281-C4D1-4C84-8B5B-EACF3FEE8185}" srcId="{EB31FA1B-2349-4302-A08B-30637C4734E0}" destId="{B65AAFE5-9EE5-4FFA-85B3-AD30094E06E1}" srcOrd="1" destOrd="0" parTransId="{9A3DD8FF-24AD-4874-8787-3B1A698AD052}" sibTransId="{A6845F55-D0F0-4006-A0B0-7CDD36EC8BEF}"/>
    <dgm:cxn modelId="{518EE74D-01A5-454C-AF1C-BD994FB29BD8}" type="presOf" srcId="{DD604969-B2A3-4753-8BA3-A04222D46965}" destId="{C44924E2-F9E9-4EF4-8EBA-5EAD43B4C35B}" srcOrd="0" destOrd="0" presId="urn:microsoft.com/office/officeart/2005/8/layout/rings+Icon"/>
    <dgm:cxn modelId="{AD2D3A19-A36E-423E-8D51-3A1CDCD95D33}" type="presOf" srcId="{B65AAFE5-9EE5-4FFA-85B3-AD30094E06E1}" destId="{0650243D-00D5-4105-8970-47A176B8D342}" srcOrd="0" destOrd="0" presId="urn:microsoft.com/office/officeart/2005/8/layout/rings+Icon"/>
    <dgm:cxn modelId="{1119D70E-AF2E-47E8-BE5E-E088F9DB24CF}" type="presOf" srcId="{0ACE25C0-684C-44EB-AF02-C6DC5316890A}" destId="{E78D66CF-DA79-46A2-901D-D1FDFD858771}" srcOrd="0" destOrd="0" presId="urn:microsoft.com/office/officeart/2005/8/layout/rings+Icon"/>
    <dgm:cxn modelId="{A9AEDC9A-F897-44F2-BE73-64BF7EDC55CC}" srcId="{EB31FA1B-2349-4302-A08B-30637C4734E0}" destId="{DD604969-B2A3-4753-8BA3-A04222D46965}" srcOrd="2" destOrd="0" parTransId="{A410A2DB-7118-4B8E-B2A5-73933076ADAF}" sibTransId="{78B62688-04F9-42FE-9C45-A186622A09B2}"/>
    <dgm:cxn modelId="{C51A9FF7-96D6-4310-9DDA-2BF24CAE0D4A}" type="presOf" srcId="{EB31FA1B-2349-4302-A08B-30637C4734E0}" destId="{9C24BA08-2985-4CCC-A4E9-D473DC01A160}" srcOrd="0" destOrd="0" presId="urn:microsoft.com/office/officeart/2005/8/layout/rings+Icon"/>
    <dgm:cxn modelId="{EB707A40-98B5-4D68-A694-FDFA35C145C3}" type="presParOf" srcId="{9C24BA08-2985-4CCC-A4E9-D473DC01A160}" destId="{E78D66CF-DA79-46A2-901D-D1FDFD858771}" srcOrd="0" destOrd="0" presId="urn:microsoft.com/office/officeart/2005/8/layout/rings+Icon"/>
    <dgm:cxn modelId="{813C9E8D-31E2-4E7A-A8AD-4093DDCA2881}" type="presParOf" srcId="{9C24BA08-2985-4CCC-A4E9-D473DC01A160}" destId="{0650243D-00D5-4105-8970-47A176B8D342}" srcOrd="1" destOrd="0" presId="urn:microsoft.com/office/officeart/2005/8/layout/rings+Icon"/>
    <dgm:cxn modelId="{0A8A66F7-16B6-4A00-B1FF-2EC92A78C406}" type="presParOf" srcId="{9C24BA08-2985-4CCC-A4E9-D473DC01A160}" destId="{C44924E2-F9E9-4EF4-8EBA-5EAD43B4C35B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66CF-DA79-46A2-901D-D1FDFD858771}">
      <dsp:nvSpPr>
        <dsp:cNvPr id="0" name=""/>
        <dsp:cNvSpPr/>
      </dsp:nvSpPr>
      <dsp:spPr>
        <a:xfrm>
          <a:off x="1197167" y="0"/>
          <a:ext cx="2109544" cy="210951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Affordability</a:t>
          </a:r>
          <a:endParaRPr lang="en-AU" sz="2000" kern="1200" dirty="0"/>
        </a:p>
      </dsp:txBody>
      <dsp:txXfrm>
        <a:off x="1506103" y="308931"/>
        <a:ext cx="1491672" cy="1491652"/>
      </dsp:txXfrm>
    </dsp:sp>
    <dsp:sp modelId="{0650243D-00D5-4105-8970-47A176B8D342}">
      <dsp:nvSpPr>
        <dsp:cNvPr id="0" name=""/>
        <dsp:cNvSpPr/>
      </dsp:nvSpPr>
      <dsp:spPr>
        <a:xfrm>
          <a:off x="2117938" y="1406928"/>
          <a:ext cx="2109544" cy="210951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/>
            <a:t>Choice</a:t>
          </a:r>
          <a:endParaRPr lang="en-AU" sz="2000" kern="1200" dirty="0"/>
        </a:p>
      </dsp:txBody>
      <dsp:txXfrm>
        <a:off x="2426874" y="1715859"/>
        <a:ext cx="1491672" cy="1491652"/>
      </dsp:txXfrm>
    </dsp:sp>
    <dsp:sp modelId="{C44924E2-F9E9-4EF4-8EBA-5EAD43B4C35B}">
      <dsp:nvSpPr>
        <dsp:cNvPr id="0" name=""/>
        <dsp:cNvSpPr/>
      </dsp:nvSpPr>
      <dsp:spPr>
        <a:xfrm>
          <a:off x="3020908" y="0"/>
          <a:ext cx="2109544" cy="2109514"/>
        </a:xfrm>
        <a:prstGeom prst="ellipse">
          <a:avLst/>
        </a:prstGeom>
        <a:gradFill rotWithShape="0">
          <a:gsLst>
            <a:gs pos="100000">
              <a:schemeClr val="accent1">
                <a:lumMod val="20000"/>
                <a:lumOff val="80000"/>
                <a:alpha val="0"/>
              </a:schemeClr>
            </a:gs>
            <a:gs pos="0">
              <a:schemeClr val="accent1"/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Reliability</a:t>
          </a:r>
          <a:endParaRPr lang="en-AU" sz="2000" kern="1200" dirty="0"/>
        </a:p>
      </dsp:txBody>
      <dsp:txXfrm>
        <a:off x="3329844" y="308931"/>
        <a:ext cx="1491672" cy="1491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B574B-AA66-014D-A7EB-AB4467D4497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4F4C1-B05B-8142-B3E8-80A9D076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3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C0718-8DAC-8344-A5D9-0C2CACCF15F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1D4AF-8504-D94D-ADED-7813F2D3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D4AF-8504-D94D-ADED-7813F2D38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D4AF-8504-D94D-ADED-7813F2D38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D4AF-8504-D94D-ADED-7813F2D381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8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D4AF-8504-D94D-ADED-7813F2D38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4394" y="1496644"/>
            <a:ext cx="5751109" cy="1210962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144" y="3024307"/>
            <a:ext cx="5130359" cy="80938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382" y="201209"/>
            <a:ext cx="1999317" cy="365125"/>
          </a:xfr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2812" y="6356350"/>
            <a:ext cx="2202691" cy="365125"/>
          </a:xfrm>
        </p:spPr>
        <p:txBody>
          <a:bodyPr/>
          <a:lstStyle>
            <a:lvl1pPr algn="r">
              <a:defRPr sz="1400" b="1">
                <a:solidFill>
                  <a:srgbClr val="6F263D"/>
                </a:solidFill>
              </a:defRPr>
            </a:lvl1pPr>
          </a:lstStyle>
          <a:p>
            <a:r>
              <a:rPr lang="en-US" dirty="0" smtClean="0"/>
              <a:t>electranet.com.au</a:t>
            </a:r>
            <a:endParaRPr lang="en-US" dirty="0"/>
          </a:p>
        </p:txBody>
      </p:sp>
      <p:sp>
        <p:nvSpPr>
          <p:cNvPr id="9" name="SecurityClass"/>
          <p:cNvSpPr txBox="1"/>
          <p:nvPr userDrawn="1"/>
        </p:nvSpPr>
        <p:spPr>
          <a:xfrm>
            <a:off x="2041452" y="6516000"/>
            <a:ext cx="50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latin typeface="+mn-lt"/>
              </a:rPr>
              <a:t>PUBLIC  Distribution: Transmission Network Stakeholder Forum</a:t>
            </a:r>
            <a:endParaRPr lang="en-AU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77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763556"/>
            <a:ext cx="3008313" cy="10536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680" y="763556"/>
            <a:ext cx="4606119" cy="536260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176" y="1842448"/>
            <a:ext cx="3008313" cy="428371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BC87FDC-7FC9-AA47-A96E-1144BB953ED5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1DCEABA-F310-7343-B16B-9399E75E0076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CFD8A81-42F2-AB47-AABF-10D5264523AC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EC5B3A7-7B8A-C743-8854-B476D83A23A3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207963"/>
            <a:ext cx="8785225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32911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125538"/>
            <a:ext cx="4329113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 Slide </a:t>
            </a:r>
            <a:fld id="{224D5290-8E78-4E90-8352-2533EAADDBFA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9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915DBA4-20D1-244E-9814-F6E45E4C3D3D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1260000"/>
            <a:ext cx="7390800" cy="50659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DBA4-20D1-244E-9814-F6E45E4C3D3D}" type="datetime1">
              <a:rPr lang="en-AU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197" y="2524836"/>
            <a:ext cx="4073267" cy="3601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963" y="2524836"/>
            <a:ext cx="3780433" cy="3601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E8F5-E7D8-8B44-9A50-1260D09B5FC4}" type="datetime1">
              <a:rPr lang="en-AU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45109" y="2650372"/>
            <a:ext cx="0" cy="234000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0" y="1742303"/>
            <a:ext cx="5464693" cy="1210962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08837D3-DE75-8045-918E-9D7F00FB06A8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ecurityClass"/>
          <p:cNvSpPr txBox="1"/>
          <p:nvPr userDrawn="1"/>
        </p:nvSpPr>
        <p:spPr>
          <a:xfrm>
            <a:off x="2041452" y="6516000"/>
            <a:ext cx="50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latin typeface="+mn-lt"/>
              </a:rPr>
              <a:t>PUBLIC  Distribution: Transmission Network Stakeholder Forum</a:t>
            </a:r>
            <a:endParaRPr lang="en-AU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6480" y="2808000"/>
            <a:ext cx="7534314" cy="904191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0826" y="3749694"/>
            <a:ext cx="7429968" cy="18322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Presenter’s Name</a:t>
            </a:r>
          </a:p>
          <a:p>
            <a:r>
              <a:rPr lang="en-AU" dirty="0" smtClean="0"/>
              <a:t>Phone:</a:t>
            </a:r>
          </a:p>
          <a:p>
            <a:r>
              <a:rPr lang="en-AU" dirty="0" smtClean="0"/>
              <a:t>Mobile:</a:t>
            </a:r>
          </a:p>
          <a:p>
            <a:r>
              <a:rPr lang="en-AU" dirty="0" smtClean="0"/>
              <a:t>Email: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11168" y="6356350"/>
            <a:ext cx="145341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A08837D3-DE75-8045-918E-9D7F00FB06A8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2812" y="6356350"/>
            <a:ext cx="2202691" cy="365125"/>
          </a:xfr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electranet.com.au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9FE029D-C310-004C-BE8C-0463002064CC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1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6080" y="1903609"/>
            <a:ext cx="344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6080" y="2647657"/>
            <a:ext cx="3445200" cy="3000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7297" y="1917257"/>
            <a:ext cx="344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7297" y="2647657"/>
            <a:ext cx="3445200" cy="3000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430945F-974D-4C4D-BFBE-054088B7F9DA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D6FB4BC-03DC-F449-A35A-FDC50CD01F60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6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id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197" y="523008"/>
            <a:ext cx="818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44" y="1706952"/>
            <a:ext cx="8175553" cy="4530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A828E6C-69B5-0641-A3D5-2B091E2DF83A}" type="datetime1">
              <a:rPr lang="en-AU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2C94-63C3-A24B-A8F6-04A150B599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ecurityClass"/>
          <p:cNvSpPr txBox="1"/>
          <p:nvPr/>
        </p:nvSpPr>
        <p:spPr>
          <a:xfrm>
            <a:off x="2043298" y="6512511"/>
            <a:ext cx="50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latin typeface="+mn-lt"/>
              </a:rPr>
              <a:t>PUBLIC  Distribution: Transmission Network Stakeholder Forum</a:t>
            </a:r>
            <a:endParaRPr lang="en-AU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8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60" r:id="rId5"/>
    <p:sldLayoutId id="2147483661" r:id="rId6"/>
    <p:sldLayoutId id="2147483655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800"/>
        </a:spcAft>
        <a:buClr>
          <a:schemeClr val="tx2"/>
        </a:buClr>
        <a:buFont typeface="Arial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800"/>
        </a:spcAft>
        <a:buClr>
          <a:schemeClr val="tx2"/>
        </a:buClr>
        <a:buFont typeface="Arial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600"/>
        </a:spcBef>
        <a:spcAft>
          <a:spcPts val="800"/>
        </a:spcAft>
        <a:buClr>
          <a:schemeClr val="tx2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600"/>
        </a:spcBef>
        <a:spcAft>
          <a:spcPts val="800"/>
        </a:spcAft>
        <a:buClr>
          <a:schemeClr val="tx2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144" y="1496644"/>
            <a:ext cx="5130359" cy="1210962"/>
          </a:xfrm>
        </p:spPr>
        <p:txBody>
          <a:bodyPr/>
          <a:lstStyle/>
          <a:p>
            <a:r>
              <a:rPr lang="en-AU" dirty="0" smtClean="0"/>
              <a:t>Network Vision Discussion Paper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Transmission Network Stakeholder Forum</a:t>
            </a:r>
            <a:endParaRPr lang="en-AU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1065" y="102034"/>
            <a:ext cx="2031600" cy="365125"/>
          </a:xfrm>
        </p:spPr>
        <p:txBody>
          <a:bodyPr/>
          <a:lstStyle/>
          <a:p>
            <a:r>
              <a:rPr lang="en-AU" sz="1600" dirty="0" smtClean="0"/>
              <a:t>2 December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/>
              <a:t>electranet.com.au</a:t>
            </a:r>
            <a:endParaRPr lang="en-US" sz="18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05144" y="5093629"/>
            <a:ext cx="5171303" cy="809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Rainer Korte		</a:t>
            </a:r>
            <a:br>
              <a:rPr lang="en-US" sz="1800" dirty="0" smtClean="0"/>
            </a:br>
            <a:r>
              <a:rPr lang="en-US" sz="1800" dirty="0" smtClean="0"/>
              <a:t>Executive Manager Asset Management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87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44" y="488929"/>
            <a:ext cx="8189200" cy="975415"/>
          </a:xfrm>
        </p:spPr>
        <p:txBody>
          <a:bodyPr/>
          <a:lstStyle/>
          <a:p>
            <a:r>
              <a:rPr lang="en-AU" dirty="0" smtClean="0"/>
              <a:t>Emerging Directions and Priorities (2)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5717"/>
            <a:ext cx="2133600" cy="365125"/>
          </a:xfrm>
        </p:spPr>
        <p:txBody>
          <a:bodyPr/>
          <a:lstStyle/>
          <a:p>
            <a:fld id="{B0182C94-63C3-A24B-A8F6-04A150B5997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844" y="1342057"/>
            <a:ext cx="78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Theme 2: </a:t>
            </a:r>
            <a:r>
              <a:rPr lang="en-AU" b="1" dirty="0"/>
              <a:t>The uptake of distributed energy by consumers is changing the role of the grid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81726"/>
              </p:ext>
            </p:extLst>
          </p:nvPr>
        </p:nvGraphicFramePr>
        <p:xfrm>
          <a:off x="781053" y="2082161"/>
          <a:ext cx="7905747" cy="426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449"/>
                <a:gridCol w="3232298"/>
              </a:tblGrid>
              <a:tr h="340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EMERGING DIRECTIONS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PROPOSED PRIORITIES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 anchor="ctr"/>
                </a:tc>
              </a:tr>
              <a:tr h="392292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Further significant installation of rooftop solar PV capacity is expected, with periods of zero grid level demand expected within a decade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The impact of energy storage at a consumer level is likely to have limited impact on the grid over the planning horizon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The uptake of electric vehicles by consumers is expected to be modest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Distributed energy growth rates are uncertain and will be driven by consumer preferences, technology costs and policy support </a:t>
                      </a:r>
                      <a:endParaRPr lang="en-A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Forecasting 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technology uptake is therefore challenging and scenario planning is important to consider a range of possible futures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Actively monitor trends and developments to ensure the grid is ready to integrate distributed energy technology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Plan for emerging technologies in order to maintain safe, reliable and secure supply under foreseeable operating conditions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44" y="488929"/>
            <a:ext cx="8189200" cy="975415"/>
          </a:xfrm>
        </p:spPr>
        <p:txBody>
          <a:bodyPr/>
          <a:lstStyle/>
          <a:p>
            <a:r>
              <a:rPr lang="en-AU" dirty="0" smtClean="0"/>
              <a:t>Emerging Directions and Priorities 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844" y="1342057"/>
            <a:ext cx="78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Theme 3: </a:t>
            </a:r>
            <a:r>
              <a:rPr lang="en-AU" b="1" dirty="0"/>
              <a:t>The generation mix is changing, creating new challenges for operation of the grid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49232"/>
              </p:ext>
            </p:extLst>
          </p:nvPr>
        </p:nvGraphicFramePr>
        <p:xfrm>
          <a:off x="781053" y="2082161"/>
          <a:ext cx="7905747" cy="3159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1821"/>
                <a:gridCol w="3763926"/>
              </a:tblGrid>
              <a:tr h="3691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EMERGING DIRECTIONS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PROPOSED PRIORITIES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 anchor="ctr"/>
                </a:tc>
              </a:tr>
              <a:tr h="279053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withdrawal of conventional generators is placing greater reliance on wind generators and interconnectors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operation of the network is becoming more complex and challenging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potential consequences of State-wide outages after rare interconnector separation events is increasing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Pursue efficient options to address more complex network operation with less conventional generation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Investigate further interconnector upgrade opportunities where in the consumer interest (with any major investments to be pursued as contingent projects)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44" y="488929"/>
            <a:ext cx="8189200" cy="975415"/>
          </a:xfrm>
        </p:spPr>
        <p:txBody>
          <a:bodyPr/>
          <a:lstStyle/>
          <a:p>
            <a:r>
              <a:rPr lang="en-AU" dirty="0" smtClean="0"/>
              <a:t>Emerging Directions and Priorities (4)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844" y="1342057"/>
            <a:ext cx="78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Theme 4: </a:t>
            </a:r>
            <a:r>
              <a:rPr lang="en-AU" b="1" dirty="0"/>
              <a:t>New technologies are changing the way network services are delivered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45569"/>
              </p:ext>
            </p:extLst>
          </p:nvPr>
        </p:nvGraphicFramePr>
        <p:xfrm>
          <a:off x="781053" y="2082161"/>
          <a:ext cx="7905747" cy="427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454"/>
                <a:gridCol w="3753293"/>
              </a:tblGrid>
              <a:tr h="3935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EMERGING DIRECTIONS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PROPOSED PRIORITIES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46" marR="69846" marT="0" marB="0" anchor="ctr"/>
                </a:tc>
              </a:tr>
              <a:tr h="388062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Storage technology is likely to become economic in the medium term at a grid scale, offering a new potential option to efficiently deliver network and ancillary services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a flat demand environment, non-network solutions and new technologies such as storage can offer more economic alternatives to traditional network options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Ongoing advances in information technology and network control systems provides access to a wealth of ‘big data’ to inform network decision making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investigate application of grid scale storage where economic and seek to gain experience in the deployment and operation of this emerging technology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Actively pursue demand side solutions and other innovations in the deployment of non-network solutions and new technology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analytical capability to manage ‘big data’ to improve decision making in asset management and network operation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429" y="1692586"/>
            <a:ext cx="4862217" cy="1210962"/>
          </a:xfrm>
        </p:spPr>
        <p:txBody>
          <a:bodyPr/>
          <a:lstStyle/>
          <a:p>
            <a:r>
              <a:rPr lang="en-AU" dirty="0" smtClean="0"/>
              <a:t>Table Discussions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/>
              <a:t>electranet.com.au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626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43" y="521420"/>
            <a:ext cx="8004957" cy="1143000"/>
          </a:xfrm>
        </p:spPr>
        <p:txBody>
          <a:bodyPr>
            <a:normAutofit/>
          </a:bodyPr>
          <a:lstStyle/>
          <a:p>
            <a:pPr marL="446088" indent="-446088"/>
            <a:r>
              <a:rPr lang="en-AU" sz="2800" dirty="0" smtClean="0"/>
              <a:t>1. 	What is the future role of the transmission network?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844" y="1706952"/>
            <a:ext cx="8175553" cy="3572620"/>
          </a:xfrm>
        </p:spPr>
        <p:txBody>
          <a:bodyPr>
            <a:normAutofit/>
          </a:bodyPr>
          <a:lstStyle/>
          <a:p>
            <a:r>
              <a:rPr lang="en-AU" dirty="0" smtClean="0"/>
              <a:t>Modelling, analysis and feedback to date indicates a strong ongoing role for the transmission network to:</a:t>
            </a:r>
          </a:p>
          <a:p>
            <a:pPr lvl="1"/>
            <a:r>
              <a:rPr lang="en-AU" dirty="0" smtClean="0"/>
              <a:t>Deliver a safe, reliable and affordable power to large industrial customers and the distribution network</a:t>
            </a:r>
          </a:p>
          <a:p>
            <a:pPr lvl="1"/>
            <a:r>
              <a:rPr lang="en-AU" dirty="0" smtClean="0"/>
              <a:t>Enable a competitive market by transporting electricity across interconnected regions and allowing the cheapest energy to be used to meet consumers needs</a:t>
            </a:r>
          </a:p>
          <a:p>
            <a:pPr lvl="1"/>
            <a:r>
              <a:rPr lang="en-AU" dirty="0" smtClean="0"/>
              <a:t>Support continued connection and integration of wholesale renewable generation to help reduce SA’s greenhouse footprint</a:t>
            </a:r>
          </a:p>
          <a:p>
            <a:pPr lvl="1"/>
            <a:r>
              <a:rPr lang="en-AU" dirty="0" smtClean="0"/>
              <a:t>Provide backup, start up power, balancing and power quality services and enable ongoing growth in distributed energy </a:t>
            </a:r>
            <a:r>
              <a:rPr lang="en-AU" dirty="0" smtClean="0"/>
              <a:t>resources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0684" y="5215473"/>
            <a:ext cx="745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n-AU" sz="2000" b="1" dirty="0" smtClean="0">
                <a:solidFill>
                  <a:srgbClr val="C00000"/>
                </a:solidFill>
              </a:rPr>
              <a:t>Q1:	What </a:t>
            </a:r>
            <a:r>
              <a:rPr lang="en-AU" sz="2000" b="1" dirty="0">
                <a:solidFill>
                  <a:srgbClr val="C00000"/>
                </a:solidFill>
              </a:rPr>
              <a:t>do you see as the future role of South Australia’s transmission network to deliver on consumers’ expectations?</a:t>
            </a:r>
          </a:p>
          <a:p>
            <a:endParaRPr lang="en-A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2. What are the priorities to deliver on this?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844" y="1515558"/>
            <a:ext cx="8175553" cy="40688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Key priorities proposed to deliver on the future role of the network include: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Maintain the existing network as safely and efficiently as possible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500" dirty="0" smtClean="0"/>
              <a:t>Efficiently prolong asset life wherever possible, and retire </a:t>
            </a:r>
            <a:r>
              <a:rPr lang="en-AU" sz="1500" dirty="0"/>
              <a:t>assets </a:t>
            </a:r>
            <a:r>
              <a:rPr lang="en-AU" sz="1500" dirty="0" smtClean="0"/>
              <a:t>where needed</a:t>
            </a:r>
            <a:endParaRPr lang="en-AU" sz="15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Explore options for </a:t>
            </a:r>
            <a:r>
              <a:rPr lang="en-AU" sz="1500" dirty="0" smtClean="0"/>
              <a:t>more timely recovery of past and future investment</a:t>
            </a:r>
            <a:endParaRPr lang="en-AU" sz="15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500" dirty="0"/>
              <a:t>Explore more efficient pricing arrangements to promote clarity, stability &amp; fairness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Ensure </a:t>
            </a:r>
            <a:r>
              <a:rPr lang="en-AU" dirty="0"/>
              <a:t>the grid is ready to integrate distributed energy </a:t>
            </a:r>
            <a:r>
              <a:rPr lang="en-AU" dirty="0" smtClean="0"/>
              <a:t>technologies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Pursue efficient options to address more complex network operation with less conventional generation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Investigate further interconnector upgrade opportunities where </a:t>
            </a:r>
            <a:r>
              <a:rPr lang="en-US" dirty="0" smtClean="0"/>
              <a:t>economic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Pursue grid </a:t>
            </a:r>
            <a:r>
              <a:rPr lang="en-AU" dirty="0"/>
              <a:t>scale </a:t>
            </a:r>
            <a:r>
              <a:rPr lang="en-AU" dirty="0" smtClean="0"/>
              <a:t>storage, demand-side options, other innovative solutions and new technology, and develop capability </a:t>
            </a:r>
            <a:r>
              <a:rPr lang="en-AU" dirty="0"/>
              <a:t>to manage ‘big data</a:t>
            </a:r>
            <a:r>
              <a:rPr lang="en-AU" dirty="0" smtClean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1085" y="5584372"/>
            <a:ext cx="734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n-AU" sz="2000" b="1" dirty="0" smtClean="0">
                <a:solidFill>
                  <a:srgbClr val="C00000"/>
                </a:solidFill>
              </a:rPr>
              <a:t>Q2:	</a:t>
            </a:r>
            <a:r>
              <a:rPr lang="en-AU" sz="2000" b="1" dirty="0">
                <a:solidFill>
                  <a:srgbClr val="C00000"/>
                </a:solidFill>
              </a:rPr>
              <a:t>To what extent do you agree with these priorities? </a:t>
            </a:r>
            <a:r>
              <a:rPr lang="en-AU" sz="2000" b="1" dirty="0" smtClean="0">
                <a:solidFill>
                  <a:srgbClr val="C00000"/>
                </a:solidFill>
              </a:rPr>
              <a:t>Which </a:t>
            </a:r>
            <a:r>
              <a:rPr lang="en-AU" sz="2000" b="1" dirty="0">
                <a:solidFill>
                  <a:srgbClr val="C00000"/>
                </a:solidFill>
              </a:rPr>
              <a:t>are most important? Is there anything missing?</a:t>
            </a:r>
          </a:p>
        </p:txBody>
      </p:sp>
    </p:spTree>
    <p:extLst>
      <p:ext uri="{BB962C8B-B14F-4D97-AF65-F5344CB8AC3E}">
        <p14:creationId xmlns:p14="http://schemas.microsoft.com/office/powerpoint/2010/main" val="127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What are we missing?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94115" y="2888121"/>
            <a:ext cx="5551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en-AU" sz="2000" b="1" dirty="0" smtClean="0">
                <a:solidFill>
                  <a:srgbClr val="C00000"/>
                </a:solidFill>
              </a:rPr>
              <a:t>Q3:	Are </a:t>
            </a:r>
            <a:r>
              <a:rPr lang="en-AU" sz="2000" b="1" dirty="0">
                <a:solidFill>
                  <a:srgbClr val="C00000"/>
                </a:solidFill>
              </a:rPr>
              <a:t>there any other issues we should be considering or taking into account?</a:t>
            </a:r>
            <a:endParaRPr lang="en-A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Rainer </a:t>
            </a:r>
            <a:r>
              <a:rPr lang="en-AU" dirty="0" err="1" smtClean="0"/>
              <a:t>Korte</a:t>
            </a:r>
            <a:endParaRPr lang="en-AU" dirty="0"/>
          </a:p>
          <a:p>
            <a:r>
              <a:rPr lang="en-AU" dirty="0" smtClean="0"/>
              <a:t>08 8404 7983</a:t>
            </a:r>
            <a:endParaRPr lang="en-AU" dirty="0"/>
          </a:p>
          <a:p>
            <a:r>
              <a:rPr lang="en-AU" dirty="0" smtClean="0"/>
              <a:t>0417 686 224</a:t>
            </a:r>
            <a:endParaRPr lang="en-AU" dirty="0"/>
          </a:p>
          <a:p>
            <a:r>
              <a:rPr lang="en-AU" dirty="0" smtClean="0"/>
              <a:t>Korte.Rainer@electranet.com.au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1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8197" y="522288"/>
            <a:ext cx="8475803" cy="1143000"/>
          </a:xfrm>
        </p:spPr>
        <p:txBody>
          <a:bodyPr/>
          <a:lstStyle/>
          <a:p>
            <a:r>
              <a:rPr lang="en-AU" dirty="0"/>
              <a:t>Presentation </a:t>
            </a:r>
            <a:r>
              <a:rPr lang="en-AU" dirty="0" smtClean="0"/>
              <a:t>Purpose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68197" y="1666008"/>
            <a:ext cx="76158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Aft>
                <a:spcPts val="1200"/>
              </a:spcAft>
              <a:buFont typeface="Arial" panose="020B0604020202020204" pitchFamily="34" charset="0"/>
              <a:buChar char="&gt;"/>
            </a:lvl1pPr>
            <a:lvl2pPr marL="800100" lvl="1" indent="-342900">
              <a:spcAft>
                <a:spcPts val="1200"/>
              </a:spcAft>
              <a:buFont typeface="Arial" panose="020B0604020202020204" pitchFamily="34" charset="0"/>
              <a:buChar char="-"/>
            </a:lvl2pPr>
          </a:lstStyle>
          <a:p>
            <a:pPr>
              <a:spcBef>
                <a:spcPts val="600"/>
              </a:spcBef>
            </a:pPr>
            <a:r>
              <a:rPr lang="en-AU" sz="2400" dirty="0" smtClean="0"/>
              <a:t>To begin a conversation about…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−"/>
            </a:pPr>
            <a:r>
              <a:rPr lang="en-AU" sz="2200" dirty="0"/>
              <a:t>What’s changing in the </a:t>
            </a:r>
            <a:r>
              <a:rPr lang="en-AU" sz="2200" dirty="0" smtClean="0"/>
              <a:t>electricity industry</a:t>
            </a:r>
            <a:endParaRPr lang="en-AU" sz="22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−"/>
            </a:pPr>
            <a:r>
              <a:rPr lang="en-AU" sz="2200" dirty="0"/>
              <a:t>What customers and consumers value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−"/>
            </a:pPr>
            <a:r>
              <a:rPr lang="en-AU" sz="2200" dirty="0" smtClean="0"/>
              <a:t>The future role of the transmission network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−"/>
            </a:pPr>
            <a:r>
              <a:rPr lang="en-AU" sz="2200" dirty="0" smtClean="0"/>
              <a:t>What </a:t>
            </a:r>
            <a:r>
              <a:rPr lang="en-AU" sz="2200" dirty="0"/>
              <a:t>are the proposed </a:t>
            </a:r>
            <a:r>
              <a:rPr lang="en-AU" sz="2200" dirty="0" smtClean="0"/>
              <a:t>directions and priorities </a:t>
            </a:r>
            <a:r>
              <a:rPr lang="en-AU" sz="2200" dirty="0"/>
              <a:t>for the next five years</a:t>
            </a:r>
            <a:r>
              <a:rPr lang="en-AU" sz="2200" dirty="0" smtClean="0"/>
              <a:t>?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−"/>
            </a:pPr>
            <a:r>
              <a:rPr lang="en-AU" sz="2200" dirty="0" smtClean="0"/>
              <a:t>Develop shared understanding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036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8197" y="522288"/>
            <a:ext cx="8475803" cy="817414"/>
          </a:xfrm>
        </p:spPr>
        <p:txBody>
          <a:bodyPr/>
          <a:lstStyle/>
          <a:p>
            <a:r>
              <a:rPr lang="en-AU" dirty="0" smtClean="0"/>
              <a:t>Network Vision Discussion Paper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3" y="1337783"/>
            <a:ext cx="3554074" cy="5018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197" y="1517152"/>
            <a:ext cx="45417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Aft>
                <a:spcPts val="1200"/>
              </a:spcAft>
              <a:buFont typeface="Arial" panose="020B0604020202020204" pitchFamily="34" charset="0"/>
              <a:buChar char="&gt;"/>
            </a:lvl1pPr>
            <a:lvl2pPr marL="800100" lvl="1" indent="-342900">
              <a:spcAft>
                <a:spcPts val="1200"/>
              </a:spcAft>
              <a:buFont typeface="Arial" panose="020B0604020202020204" pitchFamily="34" charset="0"/>
              <a:buChar char="-"/>
            </a:lvl2pPr>
          </a:lstStyle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do consumers value?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Role of the transmission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Change drivers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Planning for the future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Future scenario implications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Network Vision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Directions and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6657" y="5775690"/>
            <a:ext cx="3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C00000"/>
                </a:solidFill>
              </a:rPr>
              <a:t>Feedback by 15 January 2016</a:t>
            </a:r>
            <a:endParaRPr lang="en-A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29" y="523008"/>
            <a:ext cx="8108367" cy="923020"/>
          </a:xfrm>
        </p:spPr>
        <p:txBody>
          <a:bodyPr/>
          <a:lstStyle/>
          <a:p>
            <a:r>
              <a:rPr lang="en-AU" dirty="0" smtClean="0"/>
              <a:t>What is ElectraNet’s role?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" y="1288114"/>
            <a:ext cx="7660418" cy="2979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9415" y="4605672"/>
            <a:ext cx="78875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rgbClr val="6F263D"/>
              </a:buClr>
              <a:buFont typeface="Verdana" panose="020B0604030504040204" pitchFamily="34" charset="0"/>
              <a:buChar char="&gt;"/>
            </a:pPr>
            <a:r>
              <a:rPr lang="en-US" sz="1600" dirty="0" smtClean="0">
                <a:solidFill>
                  <a:srgbClr val="4A4A4A"/>
                </a:solidFill>
              </a:rPr>
              <a:t>Our transmission </a:t>
            </a:r>
            <a:r>
              <a:rPr lang="en-US" sz="1600" dirty="0">
                <a:solidFill>
                  <a:srgbClr val="4A4A4A"/>
                </a:solidFill>
              </a:rPr>
              <a:t>network </a:t>
            </a:r>
            <a:r>
              <a:rPr lang="en-US" sz="1600" dirty="0" smtClean="0">
                <a:solidFill>
                  <a:srgbClr val="4A4A4A"/>
                </a:solidFill>
              </a:rPr>
              <a:t>safely moves electricity across South Australia. It is made up of: 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6F263D"/>
              </a:buClr>
              <a:buFont typeface="Courier New" panose="02070309020205020404" pitchFamily="49" charset="0"/>
              <a:buChar char="‒"/>
            </a:pPr>
            <a:r>
              <a:rPr lang="en-US" sz="1600" dirty="0" smtClean="0">
                <a:solidFill>
                  <a:srgbClr val="4A4A4A"/>
                </a:solidFill>
              </a:rPr>
              <a:t>over 5,600 circuit </a:t>
            </a:r>
            <a:r>
              <a:rPr lang="en-US" sz="1600" dirty="0">
                <a:solidFill>
                  <a:srgbClr val="4A4A4A"/>
                </a:solidFill>
              </a:rPr>
              <a:t>kilometres of 275 kV, 132 kV and 66 kV </a:t>
            </a:r>
            <a:r>
              <a:rPr lang="en-US" sz="1600" dirty="0" smtClean="0">
                <a:solidFill>
                  <a:srgbClr val="4A4A4A"/>
                </a:solidFill>
              </a:rPr>
              <a:t>transmission lines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6F263D"/>
              </a:buClr>
              <a:buFont typeface="Courier New" panose="02070309020205020404" pitchFamily="49" charset="0"/>
              <a:buChar char="‒"/>
            </a:pPr>
            <a:r>
              <a:rPr lang="en-US" sz="1600" dirty="0" smtClean="0">
                <a:solidFill>
                  <a:srgbClr val="4A4A4A"/>
                </a:solidFill>
              </a:rPr>
              <a:t>approximately </a:t>
            </a:r>
            <a:r>
              <a:rPr lang="en-US" sz="1600" dirty="0">
                <a:solidFill>
                  <a:srgbClr val="4A4A4A"/>
                </a:solidFill>
              </a:rPr>
              <a:t>30kms </a:t>
            </a:r>
            <a:r>
              <a:rPr lang="en-US" sz="1600" dirty="0" smtClean="0">
                <a:solidFill>
                  <a:srgbClr val="4A4A4A"/>
                </a:solidFill>
              </a:rPr>
              <a:t>of underground </a:t>
            </a:r>
            <a:r>
              <a:rPr lang="en-US" sz="1600" dirty="0">
                <a:solidFill>
                  <a:srgbClr val="4A4A4A"/>
                </a:solidFill>
              </a:rPr>
              <a:t>275 kV </a:t>
            </a:r>
            <a:r>
              <a:rPr lang="en-US" sz="1600" dirty="0" smtClean="0">
                <a:solidFill>
                  <a:srgbClr val="4A4A4A"/>
                </a:solidFill>
              </a:rPr>
              <a:t>cable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6F263D"/>
              </a:buClr>
              <a:buFont typeface="Courier New" panose="02070309020205020404" pitchFamily="49" charset="0"/>
              <a:buChar char="‒"/>
            </a:pPr>
            <a:r>
              <a:rPr lang="en-US" sz="1600" dirty="0" smtClean="0">
                <a:solidFill>
                  <a:srgbClr val="4A4A4A"/>
                </a:solidFill>
              </a:rPr>
              <a:t>89 High-Voltage substations</a:t>
            </a:r>
            <a:endParaRPr lang="en-AU" sz="1600" dirty="0">
              <a:solidFill>
                <a:srgbClr val="4A4A4A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7606" y="4267118"/>
            <a:ext cx="1377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Aft>
                <a:spcPct val="0"/>
              </a:spcAft>
            </a:pPr>
            <a:r>
              <a:rPr lang="en-AU" sz="1600" b="1" dirty="0" smtClean="0">
                <a:solidFill>
                  <a:schemeClr val="accent3"/>
                </a:solidFill>
                <a:cs typeface="Arial" charset="0"/>
              </a:rPr>
              <a:t>ElectraNet</a:t>
            </a:r>
          </a:p>
        </p:txBody>
      </p:sp>
    </p:spTree>
    <p:extLst>
      <p:ext uri="{BB962C8B-B14F-4D97-AF65-F5344CB8AC3E}">
        <p14:creationId xmlns:p14="http://schemas.microsoft.com/office/powerpoint/2010/main" val="2876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consumers value?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619998"/>
              </p:ext>
            </p:extLst>
          </p:nvPr>
        </p:nvGraphicFramePr>
        <p:xfrm>
          <a:off x="1275862" y="2148929"/>
          <a:ext cx="6344138" cy="351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1772211"/>
            <a:ext cx="2062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Safe, secure and dependable operation of the network to support a reliable supply of electricity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2723" y="2517487"/>
            <a:ext cx="17453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Keeping prices low and sustainable by focussing on lowest long-run cost outcomes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48711" y="5080596"/>
            <a:ext cx="2653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Innovating and transforming the network to meet the demands of new technology and changing needs of customers and consumers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803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8266" y="577849"/>
            <a:ext cx="7967297" cy="700087"/>
          </a:xfrm>
        </p:spPr>
        <p:txBody>
          <a:bodyPr>
            <a:normAutofit/>
          </a:bodyPr>
          <a:lstStyle/>
          <a:p>
            <a:pPr eaLnBrk="1" hangingPunct="1"/>
            <a:r>
              <a:rPr lang="en-AU" sz="3400" dirty="0" smtClean="0"/>
              <a:t>What’s changing?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fld id="{224D5290-8E78-4E90-8352-2533EAADDBFA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-1" b="1903"/>
          <a:stretch/>
        </p:blipFill>
        <p:spPr bwMode="auto">
          <a:xfrm>
            <a:off x="1044942" y="2390774"/>
            <a:ext cx="4304177" cy="360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940" y="1401760"/>
            <a:ext cx="74608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Electricity industry is undergoing fundamental changes and the pace of change is increasing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472113" y="2110324"/>
            <a:ext cx="339275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1500" dirty="0" smtClean="0"/>
              <a:t>Current state of play: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Electricity demand – flat in aggregate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Electricity prices – easing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Gas prices – rising but not as much as predicted by some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Solar PV – steady growth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Climate policy – investment under RET increasingly challenging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Tariff reform – early stages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dirty="0" smtClean="0"/>
              <a:t>Renewable energy integration – SA is a world leader relative to demand</a:t>
            </a:r>
          </a:p>
        </p:txBody>
      </p:sp>
    </p:spTree>
    <p:extLst>
      <p:ext uri="{BB962C8B-B14F-4D97-AF65-F5344CB8AC3E}">
        <p14:creationId xmlns:p14="http://schemas.microsoft.com/office/powerpoint/2010/main" val="1647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97" y="523008"/>
            <a:ext cx="8189200" cy="729603"/>
          </a:xfrm>
        </p:spPr>
        <p:txBody>
          <a:bodyPr/>
          <a:lstStyle/>
          <a:p>
            <a:r>
              <a:rPr lang="en-AU" dirty="0" smtClean="0"/>
              <a:t>What might the future look like?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17469"/>
          <a:stretch/>
        </p:blipFill>
        <p:spPr bwMode="auto">
          <a:xfrm>
            <a:off x="1241659" y="1907727"/>
            <a:ext cx="6227546" cy="435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53" y="1252611"/>
            <a:ext cx="3398227" cy="1817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0286" y="6475254"/>
            <a:ext cx="2985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INTERNAL Distribution: Board and Management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4839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Emerging Directions and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7" y="1751394"/>
            <a:ext cx="7997792" cy="31102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4145" y="2163847"/>
            <a:ext cx="1712431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+mj-lt"/>
              <a:buAutoNum type="arabicPeriod"/>
            </a:pPr>
            <a:r>
              <a:rPr lang="en-AU" sz="1400" dirty="0" smtClean="0">
                <a:solidFill>
                  <a:srgbClr val="C00000"/>
                </a:solidFill>
              </a:rPr>
              <a:t>Ongoing role for transmission</a:t>
            </a:r>
            <a:endParaRPr lang="en-AU" sz="1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5478" y="1765152"/>
            <a:ext cx="281824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 startAt="2"/>
            </a:pPr>
            <a:r>
              <a:rPr lang="en-AU" sz="1400" dirty="0" smtClean="0">
                <a:solidFill>
                  <a:srgbClr val="C00000"/>
                </a:solidFill>
              </a:rPr>
              <a:t>Uptake of distributed energy resources changing role of grid</a:t>
            </a:r>
            <a:endParaRPr lang="en-AU" sz="1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4145" y="5098031"/>
            <a:ext cx="1712431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+mj-lt"/>
              <a:buAutoNum type="arabicPeriod" startAt="4"/>
            </a:pPr>
            <a:r>
              <a:rPr lang="en-AU" sz="1400" dirty="0" smtClean="0">
                <a:solidFill>
                  <a:srgbClr val="C00000"/>
                </a:solidFill>
              </a:rPr>
              <a:t>New grid technologies</a:t>
            </a:r>
            <a:endParaRPr lang="en-AU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464" y="2844193"/>
            <a:ext cx="1724148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+mj-lt"/>
              <a:buAutoNum type="arabicPeriod" startAt="3"/>
            </a:pPr>
            <a:r>
              <a:rPr lang="en-AU" sz="1400" dirty="0" smtClean="0">
                <a:solidFill>
                  <a:srgbClr val="C00000"/>
                </a:solidFill>
              </a:rPr>
              <a:t>Changing generation mix</a:t>
            </a:r>
            <a:endParaRPr lang="en-AU" sz="14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2094612" y="3105803"/>
            <a:ext cx="53163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38354" y="3105803"/>
            <a:ext cx="3253562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3120361" y="4274288"/>
            <a:ext cx="0" cy="82374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91916" y="2288372"/>
            <a:ext cx="0" cy="817431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5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44" y="488929"/>
            <a:ext cx="8189200" cy="975415"/>
          </a:xfrm>
        </p:spPr>
        <p:txBody>
          <a:bodyPr/>
          <a:lstStyle/>
          <a:p>
            <a:r>
              <a:rPr lang="en-AU" dirty="0" smtClean="0"/>
              <a:t>Emerging Directions and Priorities (1)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844" y="1352096"/>
            <a:ext cx="786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Theme 1: The network will continue to play an important role </a:t>
            </a:r>
            <a:endParaRPr lang="en-AU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1084"/>
              </p:ext>
            </p:extLst>
          </p:nvPr>
        </p:nvGraphicFramePr>
        <p:xfrm>
          <a:off x="681844" y="1803237"/>
          <a:ext cx="7861655" cy="4671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1440"/>
                <a:gridCol w="4540215"/>
              </a:tblGrid>
              <a:tr h="3117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EMERGING DIRECTIONS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PROPOSED PRIORITIES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 anchor="ctr"/>
                </a:tc>
              </a:tr>
              <a:tr h="436022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Grid maximum demand remains steady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Grid supplied energy remains flat or declining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The existing grid needs to be maintained efficiently and safely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Maximum demand driven investment is expected to be minimal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Network utilisation will continue to fall, placing ongoing pressure on unit costs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The age and condition of the network will be an increasing challenge to </a:t>
                      </a:r>
                      <a:r>
                        <a:rPr lang="en-A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manage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</a:rPr>
                        <a:t>Focus on efficiently prolonging asset life wherever possible and deferring major replacement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</a:rPr>
                        <a:t>Continue to maintain the existing network as safely and efficiently as possible through reliability centred maintenance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</a:rPr>
                        <a:t>Retire assets unlikely to be needed in the future where economic to do so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</a:rPr>
                        <a:t>Consider options to recover past and future investment in the most timely manner to protect future consumers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</a:rPr>
                        <a:t>Explore more efficient pricing arrangements to promote clarity, stability and fairness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effectLst/>
                        </a:rPr>
                        <a:t>Manage any major mining triggered developments as contingent projects within the regulatory framework</a:t>
                      </a:r>
                      <a:endParaRPr lang="en-A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36" marR="893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Future Network Vision and Roadmap discussion presentation">
  <a:themeElements>
    <a:clrScheme name="24747_ElectraNet_Presentation_FA">
      <a:dk1>
        <a:srgbClr val="595959"/>
      </a:dk1>
      <a:lt1>
        <a:sysClr val="window" lastClr="FFFFFF"/>
      </a:lt1>
      <a:dk2>
        <a:srgbClr val="6F263D"/>
      </a:dk2>
      <a:lt2>
        <a:srgbClr val="EEECE1"/>
      </a:lt2>
      <a:accent1>
        <a:srgbClr val="E0E721"/>
      </a:accent1>
      <a:accent2>
        <a:srgbClr val="595959"/>
      </a:accent2>
      <a:accent3>
        <a:srgbClr val="6F263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UI/_rels/customUI14.xml.rels><?xml version="1.0" encoding="UTF-8" standalone="yes"?>
<Relationships xmlns="http://schemas.openxmlformats.org/package/2006/relationships"><Relationship Id="Logo64" Type="http://schemas.openxmlformats.org/officeDocument/2006/relationships/image" Target="images/Logo64.png"/></Relationships>
</file>

<file path=customUI/customUI14.xml><?xml version="1.0" encoding="utf-8"?>
<customUI xmlns="http://schemas.microsoft.com/office/2009/07/customui">
  <ribbon startFromScratch="false">
    <tabs>
      <tab idMso="TabHome">
        <group id="groupTemplates" label="ElectraNet" insertBeforeMso="GroupDrawing">
          <control idMso="MacroPlay" label="Security Classification" imageMso="AdpPrimaryKey" size="large" visible="tru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3. Future Network Vision and Roadmap discussion presentation</Template>
  <TotalTime>663</TotalTime>
  <Words>1144</Words>
  <Application>Microsoft Office PowerPoint</Application>
  <PresentationFormat>On-screen Show (4:3)</PresentationFormat>
  <Paragraphs>143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Symbol</vt:lpstr>
      <vt:lpstr>Times New Roman</vt:lpstr>
      <vt:lpstr>Verdana</vt:lpstr>
      <vt:lpstr>3. Future Network Vision and Roadmap discussion presentation</vt:lpstr>
      <vt:lpstr>Network Vision Discussion Paper</vt:lpstr>
      <vt:lpstr>Presentation Purpose</vt:lpstr>
      <vt:lpstr>Network Vision Discussion Paper</vt:lpstr>
      <vt:lpstr>What is ElectraNet’s role?</vt:lpstr>
      <vt:lpstr>What do consumers value?</vt:lpstr>
      <vt:lpstr>What’s changing?</vt:lpstr>
      <vt:lpstr>What might the future look like?</vt:lpstr>
      <vt:lpstr>Emerging Directions and Priorities</vt:lpstr>
      <vt:lpstr>Emerging Directions and Priorities (1)</vt:lpstr>
      <vt:lpstr>Emerging Directions and Priorities (2)</vt:lpstr>
      <vt:lpstr>Emerging Directions and Priorities (3)</vt:lpstr>
      <vt:lpstr>Emerging Directions and Priorities (4)</vt:lpstr>
      <vt:lpstr>Table Discussions</vt:lpstr>
      <vt:lpstr>1.  What is the future role of the transmission network?</vt:lpstr>
      <vt:lpstr>2. What are the priorities to deliver on this?</vt:lpstr>
      <vt:lpstr>3. What are we missing?</vt:lpstr>
      <vt:lpstr>Thank you</vt:lpstr>
    </vt:vector>
  </TitlesOfParts>
  <Company>Electranet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 Vision and Roadmap</dc:title>
  <dc:creator>Knighton, Vicky (Enet)</dc:creator>
  <cp:lastModifiedBy>Korte, Rainer (ENet)</cp:lastModifiedBy>
  <cp:revision>58</cp:revision>
  <dcterms:created xsi:type="dcterms:W3CDTF">2015-11-26T04:14:42Z</dcterms:created>
  <dcterms:modified xsi:type="dcterms:W3CDTF">2015-12-02T00:35:36Z</dcterms:modified>
</cp:coreProperties>
</file>